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391" r:id="rId9"/>
    <p:sldId id="265" r:id="rId10"/>
    <p:sldId id="390" r:id="rId11"/>
    <p:sldId id="261" r:id="rId12"/>
    <p:sldId id="392" r:id="rId13"/>
    <p:sldId id="403" r:id="rId14"/>
    <p:sldId id="404" r:id="rId15"/>
    <p:sldId id="405" r:id="rId16"/>
    <p:sldId id="414" r:id="rId17"/>
    <p:sldId id="41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393" r:id="rId27"/>
    <p:sldId id="395" r:id="rId28"/>
    <p:sldId id="397" r:id="rId29"/>
    <p:sldId id="399" r:id="rId30"/>
    <p:sldId id="400" r:id="rId31"/>
    <p:sldId id="416" r:id="rId32"/>
    <p:sldId id="417" r:id="rId33"/>
    <p:sldId id="418" r:id="rId34"/>
    <p:sldId id="266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70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269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12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320" r:id="rId87"/>
    <p:sldId id="321" r:id="rId88"/>
    <p:sldId id="322" r:id="rId89"/>
    <p:sldId id="323" r:id="rId90"/>
    <p:sldId id="324" r:id="rId91"/>
    <p:sldId id="325" r:id="rId92"/>
    <p:sldId id="326" r:id="rId93"/>
    <p:sldId id="327" r:id="rId94"/>
    <p:sldId id="328" r:id="rId95"/>
    <p:sldId id="329" r:id="rId96"/>
    <p:sldId id="330" r:id="rId97"/>
    <p:sldId id="331" r:id="rId98"/>
    <p:sldId id="332" r:id="rId99"/>
    <p:sldId id="333" r:id="rId100"/>
    <p:sldId id="334" r:id="rId101"/>
    <p:sldId id="335" r:id="rId102"/>
    <p:sldId id="336" r:id="rId103"/>
    <p:sldId id="337" r:id="rId104"/>
    <p:sldId id="338" r:id="rId105"/>
    <p:sldId id="339" r:id="rId106"/>
    <p:sldId id="340" r:id="rId107"/>
    <p:sldId id="341" r:id="rId108"/>
    <p:sldId id="342" r:id="rId109"/>
    <p:sldId id="343" r:id="rId110"/>
    <p:sldId id="344" r:id="rId111"/>
    <p:sldId id="345" r:id="rId112"/>
    <p:sldId id="346" r:id="rId113"/>
    <p:sldId id="347" r:id="rId114"/>
    <p:sldId id="348" r:id="rId115"/>
    <p:sldId id="349" r:id="rId116"/>
    <p:sldId id="350" r:id="rId117"/>
    <p:sldId id="351" r:id="rId118"/>
    <p:sldId id="352" r:id="rId119"/>
    <p:sldId id="353" r:id="rId120"/>
    <p:sldId id="354" r:id="rId121"/>
    <p:sldId id="268" r:id="rId122"/>
    <p:sldId id="355" r:id="rId123"/>
    <p:sldId id="356" r:id="rId124"/>
    <p:sldId id="357" r:id="rId125"/>
    <p:sldId id="358" r:id="rId126"/>
    <p:sldId id="359" r:id="rId127"/>
    <p:sldId id="360" r:id="rId128"/>
    <p:sldId id="361" r:id="rId129"/>
    <p:sldId id="362" r:id="rId130"/>
    <p:sldId id="363" r:id="rId131"/>
    <p:sldId id="364" r:id="rId132"/>
    <p:sldId id="365" r:id="rId133"/>
    <p:sldId id="366" r:id="rId134"/>
    <p:sldId id="367" r:id="rId135"/>
    <p:sldId id="368" r:id="rId136"/>
    <p:sldId id="369" r:id="rId137"/>
    <p:sldId id="267" r:id="rId138"/>
    <p:sldId id="370" r:id="rId139"/>
    <p:sldId id="371" r:id="rId140"/>
    <p:sldId id="372" r:id="rId141"/>
    <p:sldId id="373" r:id="rId142"/>
    <p:sldId id="374" r:id="rId143"/>
    <p:sldId id="375" r:id="rId144"/>
    <p:sldId id="376" r:id="rId145"/>
    <p:sldId id="377" r:id="rId146"/>
    <p:sldId id="378" r:id="rId147"/>
    <p:sldId id="379" r:id="rId148"/>
    <p:sldId id="380" r:id="rId149"/>
    <p:sldId id="381" r:id="rId150"/>
    <p:sldId id="382" r:id="rId151"/>
    <p:sldId id="383" r:id="rId152"/>
    <p:sldId id="384" r:id="rId153"/>
    <p:sldId id="385" r:id="rId154"/>
    <p:sldId id="386" r:id="rId155"/>
    <p:sldId id="387" r:id="rId156"/>
    <p:sldId id="388" r:id="rId157"/>
    <p:sldId id="389" r:id="rId1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32E9-08D9-49EE-8EF8-CE0A0967D341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E13A9-2121-4EAF-900F-6BB590DBF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4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326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135813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743671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72796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285323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3567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85342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314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96823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09601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56060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073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94021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04835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8071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306885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0552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291049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633334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240797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6658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5552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782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85648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674601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83548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994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5563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1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157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562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665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555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85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237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479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5563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9616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10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311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1570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562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693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7439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29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885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0107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616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2758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5467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3069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8632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2554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4594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45660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326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0331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237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885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1555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1945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8042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439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62937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003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79706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88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904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20243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0577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03312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904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139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9600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7660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265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13581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940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139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415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788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02804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2908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815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96244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7926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5632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93072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79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960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22707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7294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9397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16157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6237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42503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43070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6573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9424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635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7660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19533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3179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20369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325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96793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60379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81441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75609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9428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694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265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51131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49317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970019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0712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0159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11443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07411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21857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42127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923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9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2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68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0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43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1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4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5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4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49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08" y="1811809"/>
            <a:ext cx="10882184" cy="379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6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8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6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9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4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</a:t>
            </a:r>
            <a:r>
              <a:rPr lang="ko-KR" altLang="en-US" sz="1000"/>
              <a:t>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9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35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686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709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7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6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2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5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13745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3244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승인을 기다리는 프로젝트 리스트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리스트내용</a:t>
                      </a:r>
                      <a:r>
                        <a:rPr lang="en-US" altLang="ko-KR" sz="1300" b="0" u="none" strike="noStrike" cap="none" dirty="0" smtClean="0"/>
                        <a:t>: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분류</a:t>
                      </a:r>
                      <a:r>
                        <a:rPr lang="en-US" altLang="ko-KR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투자</a:t>
                      </a:r>
                      <a:r>
                        <a:rPr lang="en-US" altLang="ko-KR" sz="1300" b="0" u="none" strike="noStrike" cap="none" dirty="0" smtClean="0"/>
                        <a:t>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</a:t>
                      </a:r>
                      <a:r>
                        <a:rPr lang="en-US" altLang="ko-KR" sz="1300" b="0" u="none" strike="noStrike" cap="none" dirty="0" smtClean="0"/>
                        <a:t>(IT </a:t>
                      </a:r>
                      <a:r>
                        <a:rPr lang="ko-KR" altLang="en-US" sz="1300" b="0" u="none" strike="noStrike" cap="none" dirty="0" smtClean="0"/>
                        <a:t>등</a:t>
                      </a:r>
                      <a:r>
                        <a:rPr lang="en-US" altLang="ko-KR" sz="1300" b="0" u="none" strike="noStrike" cap="none" dirty="0" smtClean="0"/>
                        <a:t>..),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프로젝트명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메이커</a:t>
                      </a:r>
                      <a:r>
                        <a:rPr lang="en-US" altLang="ko-KR" sz="1300" b="0" u="none" strike="noStrike" cap="none" dirty="0" smtClean="0"/>
                        <a:t>ID,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상세보기버튼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0800" y="2852936"/>
            <a:ext cx="7024955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20800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995677" y="2276872"/>
            <a:ext cx="1175690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카테고</a:t>
            </a:r>
            <a:r>
              <a:rPr lang="ko-KR" altLang="en-US" sz="11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027394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카테고</a:t>
            </a:r>
            <a:r>
              <a:rPr lang="ko-KR" altLang="en-US" sz="1100">
                <a:solidFill>
                  <a:schemeClr val="tx1"/>
                </a:solidFill>
              </a:rPr>
              <a:t>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989413" y="2852936"/>
            <a:ext cx="2929337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프로젝트명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34585" y="2852936"/>
            <a:ext cx="1136292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메이커</a:t>
            </a:r>
            <a:r>
              <a:rPr lang="en-US" altLang="ko-KR" sz="1100" dirty="0" smtClean="0">
                <a:solidFill>
                  <a:schemeClr val="tx1"/>
                </a:solidFill>
              </a:rPr>
              <a:t>ID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리워드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27394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67015" y="3212976"/>
            <a:ext cx="295173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지능형 스피커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39388" y="3212976"/>
            <a:ext cx="113148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helloman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상세보</a:t>
            </a:r>
            <a:r>
              <a:rPr lang="ko-KR" altLang="en-US" sz="9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/>
              <a:t>프로젝트 </a:t>
            </a:r>
            <a:r>
              <a:rPr lang="ko-KR" altLang="en-US" dirty="0" smtClean="0"/>
              <a:t>승인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0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주요 기능 </a:t>
            </a:r>
            <a:r>
              <a:rPr lang="ko-KR" altLang="en-US" dirty="0" smtClean="0"/>
              <a:t>화면 </a:t>
            </a:r>
            <a:r>
              <a:rPr lang="ko-KR" altLang="en-US" dirty="0" smtClean="0"/>
              <a:t>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666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484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상품 등록페이지와 유사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등록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보류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내용이 미흡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메이커에게 알림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 거절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 거절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28241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</a:t>
            </a:r>
            <a:r>
              <a:rPr lang="ko-KR" altLang="en-US" sz="1100">
                <a:solidFill>
                  <a:schemeClr val="tx1"/>
                </a:solidFill>
              </a:rPr>
              <a:t>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지능형 스피커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520020" y="2204864"/>
            <a:ext cx="6259860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내용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사업자등록 정보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세부이미지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옵션들</a:t>
            </a:r>
            <a:r>
              <a:rPr lang="en-US" altLang="ko-KR" sz="1100" dirty="0" smtClean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 등록페이지 참고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2877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보</a:t>
            </a:r>
            <a:r>
              <a:rPr lang="ko-KR" altLang="en-US" sz="1100">
                <a:solidFill>
                  <a:schemeClr val="tx1"/>
                </a:solidFill>
              </a:rPr>
              <a:t>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98373" y="6021288"/>
            <a:ext cx="124075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승인거</a:t>
            </a:r>
            <a:r>
              <a:rPr lang="ko-KR" altLang="en-US" sz="1100">
                <a:solidFill>
                  <a:schemeClr val="tx1"/>
                </a:solidFill>
              </a:rPr>
              <a:t>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50991" y="587727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회원관리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81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70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1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9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표 5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User_a_ys_serachidpass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t>아이디,비밀번호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5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7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8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79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80" name="TextBox 17"/>
          <p:cNvSpPr txBox="1"/>
          <p:nvPr/>
        </p:nvSpPr>
        <p:spPr>
          <a:xfrm>
            <a:off x="3436809" y="1472273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383" name="직사각형 18"/>
          <p:cNvGrpSpPr/>
          <p:nvPr/>
        </p:nvGrpSpPr>
        <p:grpSpPr>
          <a:xfrm>
            <a:off x="2822493" y="2096566"/>
            <a:ext cx="748740" cy="205741"/>
            <a:chOff x="0" y="0"/>
            <a:chExt cx="748738" cy="205740"/>
          </a:xfrm>
        </p:grpSpPr>
        <p:sp>
          <p:nvSpPr>
            <p:cNvPr id="381" name="직사각형"/>
            <p:cNvSpPr/>
            <p:nvPr/>
          </p:nvSpPr>
          <p:spPr>
            <a:xfrm>
              <a:off x="0" y="2499"/>
              <a:ext cx="748739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2" name="이름"/>
            <p:cNvSpPr txBox="1"/>
            <p:nvPr/>
          </p:nvSpPr>
          <p:spPr>
            <a:xfrm>
              <a:off x="45719" y="0"/>
              <a:ext cx="657300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386" name="직사각형 19"/>
          <p:cNvGrpSpPr/>
          <p:nvPr/>
        </p:nvGrpSpPr>
        <p:grpSpPr>
          <a:xfrm>
            <a:off x="2822493" y="2609082"/>
            <a:ext cx="752936" cy="205741"/>
            <a:chOff x="0" y="0"/>
            <a:chExt cx="752934" cy="205740"/>
          </a:xfrm>
        </p:grpSpPr>
        <p:sp>
          <p:nvSpPr>
            <p:cNvPr id="384" name="직사각형"/>
            <p:cNvSpPr/>
            <p:nvPr/>
          </p:nvSpPr>
          <p:spPr>
            <a:xfrm>
              <a:off x="0" y="2499"/>
              <a:ext cx="752935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5" name="핸드폰번호"/>
            <p:cNvSpPr txBox="1"/>
            <p:nvPr/>
          </p:nvSpPr>
          <p:spPr>
            <a:xfrm>
              <a:off x="45719" y="0"/>
              <a:ext cx="661496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87" name="직사각형 20"/>
          <p:cNvSpPr/>
          <p:nvPr/>
        </p:nvSpPr>
        <p:spPr>
          <a:xfrm>
            <a:off x="3815429" y="2099066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88" name="직사각형 21"/>
          <p:cNvSpPr/>
          <p:nvPr/>
        </p:nvSpPr>
        <p:spPr>
          <a:xfrm>
            <a:off x="3811940" y="2611582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391" name="직사각형 22"/>
          <p:cNvGrpSpPr/>
          <p:nvPr/>
        </p:nvGrpSpPr>
        <p:grpSpPr>
          <a:xfrm>
            <a:off x="3946356" y="3470142"/>
            <a:ext cx="765282" cy="311600"/>
            <a:chOff x="0" y="0"/>
            <a:chExt cx="765281" cy="311599"/>
          </a:xfrm>
        </p:grpSpPr>
        <p:sp>
          <p:nvSpPr>
            <p:cNvPr id="389" name="직사각형"/>
            <p:cNvSpPr/>
            <p:nvPr/>
          </p:nvSpPr>
          <p:spPr>
            <a:xfrm>
              <a:off x="-1" y="-1"/>
              <a:ext cx="765283" cy="311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0" name="아이디찾기"/>
            <p:cNvSpPr txBox="1"/>
            <p:nvPr/>
          </p:nvSpPr>
          <p:spPr>
            <a:xfrm>
              <a:off x="45719" y="52929"/>
              <a:ext cx="673843" cy="205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94" name="직사각형 25"/>
          <p:cNvGrpSpPr/>
          <p:nvPr/>
        </p:nvGrpSpPr>
        <p:grpSpPr>
          <a:xfrm>
            <a:off x="4924514" y="2609082"/>
            <a:ext cx="804798" cy="205741"/>
            <a:chOff x="0" y="0"/>
            <a:chExt cx="804797" cy="205740"/>
          </a:xfrm>
        </p:grpSpPr>
        <p:sp>
          <p:nvSpPr>
            <p:cNvPr id="392" name="직사각형"/>
            <p:cNvSpPr/>
            <p:nvPr/>
          </p:nvSpPr>
          <p:spPr>
            <a:xfrm>
              <a:off x="0" y="2499"/>
              <a:ext cx="804798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3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97" name="직사각형 26"/>
          <p:cNvGrpSpPr/>
          <p:nvPr/>
        </p:nvGrpSpPr>
        <p:grpSpPr>
          <a:xfrm>
            <a:off x="2822493" y="3015801"/>
            <a:ext cx="752936" cy="320041"/>
            <a:chOff x="0" y="0"/>
            <a:chExt cx="752934" cy="320040"/>
          </a:xfrm>
        </p:grpSpPr>
        <p:sp>
          <p:nvSpPr>
            <p:cNvPr id="395" name="직사각형"/>
            <p:cNvSpPr/>
            <p:nvPr/>
          </p:nvSpPr>
          <p:spPr>
            <a:xfrm>
              <a:off x="0" y="22951"/>
              <a:ext cx="752935" cy="27413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6" name="인증번호…"/>
            <p:cNvSpPr txBox="1"/>
            <p:nvPr/>
          </p:nvSpPr>
          <p:spPr>
            <a:xfrm>
              <a:off x="45719" y="0"/>
              <a:ext cx="66149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398" name="직사각형 27"/>
          <p:cNvSpPr/>
          <p:nvPr/>
        </p:nvSpPr>
        <p:spPr>
          <a:xfrm>
            <a:off x="3811940" y="3074965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99" name="TextBox 29"/>
          <p:cNvSpPr txBox="1"/>
          <p:nvPr/>
        </p:nvSpPr>
        <p:spPr>
          <a:xfrm>
            <a:off x="3350989" y="3763317"/>
            <a:ext cx="155591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402" name="직사각형 30"/>
          <p:cNvGrpSpPr/>
          <p:nvPr/>
        </p:nvGrpSpPr>
        <p:grpSpPr>
          <a:xfrm>
            <a:off x="2834032" y="4527486"/>
            <a:ext cx="712620" cy="205741"/>
            <a:chOff x="0" y="0"/>
            <a:chExt cx="712619" cy="205740"/>
          </a:xfrm>
        </p:grpSpPr>
        <p:sp>
          <p:nvSpPr>
            <p:cNvPr id="400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1" name="아이디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405" name="직사각형 31"/>
          <p:cNvGrpSpPr/>
          <p:nvPr/>
        </p:nvGrpSpPr>
        <p:grpSpPr>
          <a:xfrm>
            <a:off x="2834032" y="4877045"/>
            <a:ext cx="716613" cy="205741"/>
            <a:chOff x="0" y="0"/>
            <a:chExt cx="716611" cy="205740"/>
          </a:xfrm>
        </p:grpSpPr>
        <p:sp>
          <p:nvSpPr>
            <p:cNvPr id="403" name="직사각형"/>
            <p:cNvSpPr/>
            <p:nvPr/>
          </p:nvSpPr>
          <p:spPr>
            <a:xfrm>
              <a:off x="0" y="22942"/>
              <a:ext cx="716612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4" name="핸드폰번호"/>
            <p:cNvSpPr txBox="1"/>
            <p:nvPr/>
          </p:nvSpPr>
          <p:spPr>
            <a:xfrm>
              <a:off x="45719" y="0"/>
              <a:ext cx="62517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406" name="직사각형 32"/>
          <p:cNvSpPr/>
          <p:nvPr/>
        </p:nvSpPr>
        <p:spPr>
          <a:xfrm>
            <a:off x="3813552" y="455042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07" name="직사각형 33"/>
          <p:cNvSpPr/>
          <p:nvPr/>
        </p:nvSpPr>
        <p:spPr>
          <a:xfrm>
            <a:off x="3810063" y="489998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410" name="직사각형 34"/>
          <p:cNvGrpSpPr/>
          <p:nvPr/>
        </p:nvGrpSpPr>
        <p:grpSpPr>
          <a:xfrm>
            <a:off x="3874884" y="5880617"/>
            <a:ext cx="851322" cy="324931"/>
            <a:chOff x="0" y="0"/>
            <a:chExt cx="851321" cy="324929"/>
          </a:xfrm>
        </p:grpSpPr>
        <p:sp>
          <p:nvSpPr>
            <p:cNvPr id="408" name="직사각형"/>
            <p:cNvSpPr/>
            <p:nvPr/>
          </p:nvSpPr>
          <p:spPr>
            <a:xfrm>
              <a:off x="-1" y="0"/>
              <a:ext cx="851323" cy="32493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9" name="비밀번호찾기"/>
            <p:cNvSpPr txBox="1"/>
            <p:nvPr/>
          </p:nvSpPr>
          <p:spPr>
            <a:xfrm>
              <a:off x="45719" y="59595"/>
              <a:ext cx="75988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413" name="직사각형 36"/>
          <p:cNvGrpSpPr/>
          <p:nvPr/>
        </p:nvGrpSpPr>
        <p:grpSpPr>
          <a:xfrm>
            <a:off x="4924514" y="4895645"/>
            <a:ext cx="804798" cy="205741"/>
            <a:chOff x="0" y="0"/>
            <a:chExt cx="804797" cy="205740"/>
          </a:xfrm>
        </p:grpSpPr>
        <p:sp>
          <p:nvSpPr>
            <p:cNvPr id="411" name="직사각형"/>
            <p:cNvSpPr/>
            <p:nvPr/>
          </p:nvSpPr>
          <p:spPr>
            <a:xfrm>
              <a:off x="0" y="17741"/>
              <a:ext cx="804798" cy="17025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2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416" name="직사각형 37"/>
          <p:cNvGrpSpPr/>
          <p:nvPr/>
        </p:nvGrpSpPr>
        <p:grpSpPr>
          <a:xfrm>
            <a:off x="2834032" y="5276290"/>
            <a:ext cx="758784" cy="320041"/>
            <a:chOff x="0" y="0"/>
            <a:chExt cx="758782" cy="320040"/>
          </a:xfrm>
        </p:grpSpPr>
        <p:sp>
          <p:nvSpPr>
            <p:cNvPr id="414" name="직사각형"/>
            <p:cNvSpPr/>
            <p:nvPr/>
          </p:nvSpPr>
          <p:spPr>
            <a:xfrm>
              <a:off x="0" y="50868"/>
              <a:ext cx="758783" cy="2183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5" name="인증번호…"/>
            <p:cNvSpPr txBox="1"/>
            <p:nvPr/>
          </p:nvSpPr>
          <p:spPr>
            <a:xfrm>
              <a:off x="45719" y="0"/>
              <a:ext cx="667344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417" name="직사각형 38"/>
          <p:cNvSpPr/>
          <p:nvPr/>
        </p:nvSpPr>
        <p:spPr>
          <a:xfrm>
            <a:off x="3810063" y="5363371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18" name="이등변 삼각형 40"/>
          <p:cNvSpPr/>
          <p:nvPr/>
        </p:nvSpPr>
        <p:spPr>
          <a:xfrm rot="10800000">
            <a:off x="3457367" y="4948182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21" name="직사각형 41"/>
          <p:cNvGrpSpPr/>
          <p:nvPr/>
        </p:nvGrpSpPr>
        <p:grpSpPr>
          <a:xfrm>
            <a:off x="2834032" y="4182129"/>
            <a:ext cx="712620" cy="205741"/>
            <a:chOff x="0" y="0"/>
            <a:chExt cx="712619" cy="205740"/>
          </a:xfrm>
        </p:grpSpPr>
        <p:sp>
          <p:nvSpPr>
            <p:cNvPr id="419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20" name="이름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22" name="직사각형 42"/>
          <p:cNvSpPr/>
          <p:nvPr/>
        </p:nvSpPr>
        <p:spPr>
          <a:xfrm>
            <a:off x="3813552" y="4205072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23" name="이등변 삼각형 43"/>
          <p:cNvSpPr/>
          <p:nvPr/>
        </p:nvSpPr>
        <p:spPr>
          <a:xfrm rot="10800000">
            <a:off x="3456319" y="2666956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5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4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9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4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375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5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773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0632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8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제작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프로젝트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관리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
(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상세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관리자 페이지 모바일 미구현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63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sp>
        <p:nvSpPr>
          <p:cNvPr id="564" name="직사각형"/>
          <p:cNvSpPr/>
          <p:nvPr/>
        </p:nvSpPr>
        <p:spPr>
          <a:xfrm>
            <a:off x="451239" y="1808667"/>
            <a:ext cx="4994026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ko-KR" altLang="en-US" dirty="0" smtClean="0"/>
              <a:t>대표사진</a:t>
            </a:r>
            <a:endParaRPr dirty="0"/>
          </a:p>
        </p:txBody>
      </p:sp>
      <p:sp>
        <p:nvSpPr>
          <p:cNvPr id="565" name="목표 펀딩금액…"/>
          <p:cNvSpPr/>
          <p:nvPr/>
        </p:nvSpPr>
        <p:spPr>
          <a:xfrm>
            <a:off x="5686557" y="1808667"/>
            <a:ext cx="2290718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/>
            <a:r>
              <a:t>목표 펀딩금액</a:t>
            </a:r>
          </a:p>
          <a:p>
            <a:pPr algn="ctr"/>
            <a:r>
              <a:t>현재 펀딩금액</a:t>
            </a:r>
          </a:p>
          <a:p>
            <a:pPr algn="ctr"/>
            <a:r>
              <a:t>펀딩 마감일 </a:t>
            </a:r>
          </a:p>
        </p:txBody>
      </p:sp>
      <p:sp>
        <p:nvSpPr>
          <p:cNvPr id="566" name="본문내용…"/>
          <p:cNvSpPr/>
          <p:nvPr/>
        </p:nvSpPr>
        <p:spPr>
          <a:xfrm>
            <a:off x="451239" y="3387661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/>
            <a:r>
              <a:t>본문내용 </a:t>
            </a:r>
          </a:p>
          <a:p>
            <a:pPr algn="ctr"/>
            <a:r>
              <a:t>(수정 후 관리자 승인있어야 수정내용 노출)</a:t>
            </a:r>
          </a:p>
        </p:txBody>
      </p:sp>
      <p:sp>
        <p:nvSpPr>
          <p:cNvPr id="567" name="펀딩 고객 문의사항 답변란"/>
          <p:cNvSpPr/>
          <p:nvPr/>
        </p:nvSpPr>
        <p:spPr>
          <a:xfrm>
            <a:off x="451239" y="4966655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펀딩 고객 문의사항 답변란</a:t>
            </a:r>
          </a:p>
        </p:txBody>
      </p:sp>
    </p:spTree>
    <p:extLst>
      <p:ext uri="{BB962C8B-B14F-4D97-AF65-F5344CB8AC3E}">
        <p14:creationId xmlns:p14="http://schemas.microsoft.com/office/powerpoint/2010/main" val="10164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5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8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권기범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en-US" altLang="ko-KR" dirty="0" err="1" smtClean="0"/>
              <a:t>User_Q&amp;A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</a:t>
            </a:r>
          </a:p>
          <a:p>
            <a:r>
              <a:rPr lang="en-US" altLang="ko-KR" dirty="0" err="1" smtClean="0"/>
              <a:t>Admind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 관리</a:t>
            </a:r>
            <a:endParaRPr lang="en-US" altLang="ko-KR" dirty="0" smtClean="0"/>
          </a:p>
          <a:p>
            <a:r>
              <a:rPr lang="en-US" altLang="ko-KR" dirty="0" err="1" smtClean="0"/>
              <a:t>Admind_Q&amp;A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/>
              <a:t>Admind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="" xmlns:a16="http://schemas.microsoft.com/office/drawing/2014/main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6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user_w_sh_main_3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회사정보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고객센터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앱다운로드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lang="ko-KR" altLang="en-US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스캔시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다운로드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투자위험 고지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1CF895EC-4CA6-4152-B89B-D57247AF3DCC}"/>
              </a:ext>
            </a:extLst>
          </p:cNvPr>
          <p:cNvGrpSpPr/>
          <p:nvPr/>
        </p:nvGrpSpPr>
        <p:grpSpPr>
          <a:xfrm>
            <a:off x="1271431" y="3048153"/>
            <a:ext cx="1780907" cy="1536646"/>
            <a:chOff x="1279669" y="2693732"/>
            <a:chExt cx="1780907" cy="1536646"/>
          </a:xfrm>
        </p:grpSpPr>
        <p:grpSp>
          <p:nvGrpSpPr>
            <p:cNvPr id="98" name="그룹 97">
              <a:extLst>
                <a:ext uri="{FF2B5EF4-FFF2-40B4-BE49-F238E27FC236}">
                  <a16:creationId xmlns="" xmlns:a16="http://schemas.microsoft.com/office/drawing/2014/main" id="{324579E0-3142-4FB3-BA76-6620FE1898E7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="" xmlns:a16="http://schemas.microsoft.com/office/drawing/2014/main" id="{6F7A6A4C-FC77-430A-B8F6-6B0590C6CD41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="" xmlns:a16="http://schemas.microsoft.com/office/drawing/2014/main" id="{52596166-8ACC-4581-9CD9-D6258C11DB36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="" xmlns:a16="http://schemas.microsoft.com/office/drawing/2014/main" id="{C4DB67EA-01B0-42C4-8288-B2C017929EBA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="" xmlns:a16="http://schemas.microsoft.com/office/drawing/2014/main" id="{833D6AF0-DA8D-4DB5-9AAE-E7CB20A33157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="" xmlns:a16="http://schemas.microsoft.com/office/drawing/2014/main" id="{B7FCA576-CF77-4CB9-AD25-76E5AFEC6DB3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D4FC93BE-2AD0-4C63-8B50-5DB9A52D5329}"/>
              </a:ext>
            </a:extLst>
          </p:cNvPr>
          <p:cNvGrpSpPr/>
          <p:nvPr/>
        </p:nvGrpSpPr>
        <p:grpSpPr>
          <a:xfrm>
            <a:off x="3278866" y="3048153"/>
            <a:ext cx="1771441" cy="1536646"/>
            <a:chOff x="1289135" y="2693732"/>
            <a:chExt cx="1771441" cy="1536646"/>
          </a:xfrm>
        </p:grpSpPr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3792232A-9A16-4AF4-BC51-42F275557B4E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62E392C7-7617-46DF-A821-C75943DA00AB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="" xmlns:a16="http://schemas.microsoft.com/office/drawing/2014/main" id="{BC0A06C1-CE67-415A-B37B-74D7322B4F12}"/>
              </a:ext>
            </a:extLst>
          </p:cNvPr>
          <p:cNvGrpSpPr/>
          <p:nvPr/>
        </p:nvGrpSpPr>
        <p:grpSpPr>
          <a:xfrm>
            <a:off x="5218252" y="3048153"/>
            <a:ext cx="1771441" cy="1536646"/>
            <a:chOff x="1289135" y="2693732"/>
            <a:chExt cx="1771441" cy="1536646"/>
          </a:xfrm>
        </p:grpSpPr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F4147114-6A0B-4928-AAC1-CD08B4CF4064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70B2FBF0-8250-4DE5-A887-B582B056F8BC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="" xmlns:a16="http://schemas.microsoft.com/office/drawing/2014/main" id="{7080A62B-4D8E-4B18-8711-1F424C0CAFE5}"/>
              </a:ext>
            </a:extLst>
          </p:cNvPr>
          <p:cNvGrpSpPr/>
          <p:nvPr/>
        </p:nvGrpSpPr>
        <p:grpSpPr>
          <a:xfrm>
            <a:off x="3284300" y="3056034"/>
            <a:ext cx="1780907" cy="872780"/>
            <a:chOff x="1279669" y="2701613"/>
            <a:chExt cx="1780907" cy="872780"/>
          </a:xfrm>
        </p:grpSpPr>
        <p:cxnSp>
          <p:nvCxnSpPr>
            <p:cNvPr id="111" name="직선 연결선 110">
              <a:extLst>
                <a:ext uri="{FF2B5EF4-FFF2-40B4-BE49-F238E27FC236}">
                  <a16:creationId xmlns="" xmlns:a16="http://schemas.microsoft.com/office/drawing/2014/main" id="{91C05B51-07C0-4CBB-A1F1-72B73F556FFC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="" xmlns:a16="http://schemas.microsoft.com/office/drawing/2014/main" id="{C3CDA679-5C4A-413C-B62D-3A69028B3D14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6D19EADA-B035-420B-96C1-9EF8F33EC6D5}"/>
              </a:ext>
            </a:extLst>
          </p:cNvPr>
          <p:cNvSpPr/>
          <p:nvPr/>
        </p:nvSpPr>
        <p:spPr>
          <a:xfrm>
            <a:off x="1192466" y="269730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다가올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</a:t>
            </a:r>
            <a:r>
              <a:rPr lang="ko-KR" altLang="en-US" sz="1000" b="1" dirty="0" err="1" smtClean="0"/>
              <a:t>미리보기</a:t>
            </a:r>
            <a:endParaRPr lang="en-US" altLang="ko-KR" sz="100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24529BFF-1720-4D93-A225-75C98B4F3B80}"/>
              </a:ext>
            </a:extLst>
          </p:cNvPr>
          <p:cNvGrpSpPr/>
          <p:nvPr/>
        </p:nvGrpSpPr>
        <p:grpSpPr>
          <a:xfrm>
            <a:off x="5218252" y="3050692"/>
            <a:ext cx="1780907" cy="872780"/>
            <a:chOff x="1279669" y="2701613"/>
            <a:chExt cx="1780907" cy="872780"/>
          </a:xfrm>
        </p:grpSpPr>
        <p:cxnSp>
          <p:nvCxnSpPr>
            <p:cNvPr id="116" name="직선 연결선 115">
              <a:extLst>
                <a:ext uri="{FF2B5EF4-FFF2-40B4-BE49-F238E27FC236}">
                  <a16:creationId xmlns="" xmlns:a16="http://schemas.microsoft.com/office/drawing/2014/main" id="{03516341-6A1F-4D1E-9B5D-950B0D88F904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="" xmlns:a16="http://schemas.microsoft.com/office/drawing/2014/main" id="{A00426B0-A791-4143-8821-D449618EE0DE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이등변 삼각형 59"/>
          <p:cNvSpPr/>
          <p:nvPr/>
        </p:nvSpPr>
        <p:spPr>
          <a:xfrm rot="5400000">
            <a:off x="7199242" y="387557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 rot="16200000" flipH="1">
            <a:off x="904802" y="3848263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00" y="1289960"/>
            <a:ext cx="6644647" cy="1137523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167479" y="5381613"/>
          <a:ext cx="8022675" cy="1240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2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160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투자위험고지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비상장기업 투자는 원금 손실의 가능성이 크니 </a:t>
                      </a:r>
                      <a:r>
                        <a:rPr lang="ko-KR" altLang="en-US" sz="700" u="sng" dirty="0" smtClean="0">
                          <a:solidFill>
                            <a:schemeClr val="bg1"/>
                          </a:solidFill>
                        </a:rPr>
                        <a:t>투자 위험 안내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꼭 확인하세요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ko-KR" altLang="en-US" sz="7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딩</a:t>
                      </a:r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크라우드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펀딩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플랫폼을 제공하는 중개자로 자금을 모집하는 당사자가 아니며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투자손실의 위험을 보전하거나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보상품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제공을 보장해 드리지 못합니다</a:t>
                      </a:r>
                      <a:endParaRPr lang="ko-KR" alt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31720" y="5460990"/>
          <a:ext cx="19601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3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Fun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</a:rPr>
                        <a:t>딩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 ㈜ 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4258696" y="5428788"/>
          <a:ext cx="1215339" cy="47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5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en-US" altLang="ko-KR" sz="600" baseline="0" dirty="0" smtClean="0">
                          <a:solidFill>
                            <a:schemeClr val="tx1"/>
                          </a:solidFill>
                        </a:rPr>
                        <a:t> : ezen2@gmail.com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59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고객센터 </a:t>
                      </a:r>
                      <a:r>
                        <a:rPr lang="en-US" altLang="ko-KR" sz="700" dirty="0" smtClean="0"/>
                        <a:t>: 0000-0000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728997" y="5460990"/>
            <a:ext cx="1283303" cy="704330"/>
            <a:chOff x="5714630" y="5510356"/>
            <a:chExt cx="1283303" cy="7043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824" y="5510356"/>
              <a:ext cx="497206" cy="49720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0727" y="5510356"/>
              <a:ext cx="497206" cy="49720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714630" y="6014631"/>
              <a:ext cx="72327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err="1" smtClean="0"/>
                <a:t>안드로이드앱</a:t>
              </a:r>
              <a:endParaRPr lang="ko-KR" altLang="en-US" sz="7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525551" y="6014631"/>
              <a:ext cx="44755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 smtClean="0"/>
                <a:t>IOS </a:t>
              </a:r>
              <a:r>
                <a:rPr lang="ko-KR" altLang="en-US" sz="700" dirty="0" err="1" smtClean="0"/>
                <a:t>앱</a:t>
              </a:r>
              <a:endParaRPr lang="ko-KR" altLang="en-US" sz="7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833445" y="52870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810738" y="51020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872559" y="592680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06" y="5407003"/>
            <a:ext cx="726436" cy="72643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37193" y="4763857"/>
            <a:ext cx="541818" cy="477983"/>
            <a:chOff x="7563211" y="5982547"/>
            <a:chExt cx="541818" cy="477983"/>
          </a:xfrm>
        </p:grpSpPr>
        <p:sp>
          <p:nvSpPr>
            <p:cNvPr id="47" name="타원 4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형 설명선 4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3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0" y="1374973"/>
            <a:ext cx="7279511" cy="51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0" y="1342369"/>
            <a:ext cx="7575916" cy="50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402" y="1780433"/>
            <a:ext cx="3558730" cy="43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71" y="1942734"/>
            <a:ext cx="3273366" cy="40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이용 가이드 내용을 수정하는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등록하는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" y="1304569"/>
            <a:ext cx="6975216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Manager_w_kb_RegistGuide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이용 가이드를 등록해서 사용자에게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98" y="1543044"/>
            <a:ext cx="6426238" cy="48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6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1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8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주제 선정 이유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기능 흐름도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요구 사항 분석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주요 기능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화면 설계서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7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5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07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5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7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03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0149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406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="" xmlns:a16="http://schemas.microsoft.com/office/drawing/2014/main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="" xmlns:a16="http://schemas.microsoft.com/office/drawing/2014/main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="" xmlns:a16="http://schemas.microsoft.com/office/drawing/2014/main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="" xmlns:a16="http://schemas.microsoft.com/office/drawing/2014/main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="" xmlns:a16="http://schemas.microsoft.com/office/drawing/2014/main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="" xmlns:a16="http://schemas.microsoft.com/office/drawing/2014/main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="" xmlns:a16="http://schemas.microsoft.com/office/drawing/2014/main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="" xmlns:a16="http://schemas.microsoft.com/office/drawing/2014/main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="" xmlns:a16="http://schemas.microsoft.com/office/drawing/2014/main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53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64" y="1280080"/>
            <a:ext cx="4356636" cy="248102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97" y="1556217"/>
            <a:ext cx="3381656" cy="5081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103" y="3981167"/>
            <a:ext cx="6088437" cy="26567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1443" y="281658"/>
            <a:ext cx="2332224" cy="22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8839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0" y="1374973"/>
            <a:ext cx="7279511" cy="51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0" y="1342369"/>
            <a:ext cx="7575916" cy="50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669" y="2763022"/>
            <a:ext cx="4985952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dirty="0" smtClean="0"/>
              <a:t>THANK</a:t>
            </a:r>
            <a:br>
              <a:rPr lang="en-US" altLang="ko-KR" sz="10000" dirty="0" smtClean="0"/>
            </a:br>
            <a:r>
              <a:rPr lang="en-US" altLang="ko-KR" sz="10000" dirty="0" smtClean="0"/>
              <a:t>YOU!</a:t>
            </a:r>
            <a:endParaRPr lang="ko-KR" altLang="en-US" sz="10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781" y="2449984"/>
            <a:ext cx="4380598" cy="36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45" y="666949"/>
            <a:ext cx="1684670" cy="16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김현태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카테고리 메뉴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카테고리 메인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상세 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프로젝트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신고 페이지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8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560679" y="70159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="" xmlns:a16="http://schemas.microsoft.com/office/drawing/2014/main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1663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660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3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89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/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17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="" xmlns:a16="http://schemas.microsoft.com/office/drawing/2014/main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="" xmlns:a16="http://schemas.microsoft.com/office/drawing/2014/main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="" xmlns:a16="http://schemas.microsoft.com/office/drawing/2014/main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="" xmlns:a16="http://schemas.microsoft.com/office/drawing/2014/main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="" xmlns:a16="http://schemas.microsoft.com/office/drawing/2014/main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="" xmlns:a16="http://schemas.microsoft.com/office/drawing/2014/main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="" xmlns:a16="http://schemas.microsoft.com/office/drawing/2014/main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="" xmlns:a16="http://schemas.microsoft.com/office/drawing/2014/main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="" xmlns:a16="http://schemas.microsoft.com/office/drawing/2014/main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092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233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7139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="" xmlns:a16="http://schemas.microsoft.com/office/drawing/2014/main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="" xmlns:a16="http://schemas.microsoft.com/office/drawing/2014/main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6456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556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="" xmlns:a16="http://schemas.microsoft.com/office/drawing/2014/main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1636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80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51380" y="686928"/>
          <a:ext cx="3532000" cy="60412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498610" y="2736283"/>
          <a:ext cx="746067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4703237" y="78354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3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95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19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기능 흐름도</a:t>
            </a:r>
            <a:endParaRPr lang="ko-KR" altLang="en-US" dirty="0"/>
          </a:p>
        </p:txBody>
      </p:sp>
      <p:pic>
        <p:nvPicPr>
          <p:cNvPr id="6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3715648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;p13"/>
          <p:cNvSpPr txBox="1"/>
          <p:nvPr/>
        </p:nvSpPr>
        <p:spPr>
          <a:xfrm>
            <a:off x="276112" y="1957545"/>
            <a:ext cx="74596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메이커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sp>
        <p:nvSpPr>
          <p:cNvPr id="9" name="Google Shape;63;p13"/>
          <p:cNvSpPr/>
          <p:nvPr/>
        </p:nvSpPr>
        <p:spPr>
          <a:xfrm>
            <a:off x="2011133" y="535067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로그인 </a:t>
            </a:r>
            <a:r>
              <a:rPr lang="en-US" altLang="ko" sz="1300" dirty="0" smtClean="0"/>
              <a:t>/ </a:t>
            </a:r>
            <a:r>
              <a:rPr lang="ko" altLang="en-US" sz="1300" dirty="0" smtClean="0"/>
              <a:t>회원가입</a:t>
            </a:r>
            <a:endParaRPr sz="1300" dirty="0"/>
          </a:p>
        </p:txBody>
      </p:sp>
      <p:sp>
        <p:nvSpPr>
          <p:cNvPr id="10" name="Google Shape;64;p13"/>
          <p:cNvSpPr/>
          <p:nvPr/>
        </p:nvSpPr>
        <p:spPr>
          <a:xfrm>
            <a:off x="2011133" y="2550715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등록된 프로젝트 </a:t>
            </a:r>
            <a:r>
              <a:rPr lang="ko-KR" altLang="en-US" sz="1300" dirty="0"/>
              <a:t>확인</a:t>
            </a:r>
            <a:endParaRPr sz="1300" dirty="0"/>
          </a:p>
        </p:txBody>
      </p:sp>
      <p:sp>
        <p:nvSpPr>
          <p:cNvPr id="11" name="Google Shape;65;p13"/>
          <p:cNvSpPr/>
          <p:nvPr/>
        </p:nvSpPr>
        <p:spPr>
          <a:xfrm>
            <a:off x="2011133" y="301737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관심 프로젝트 등록</a:t>
            </a:r>
            <a:endParaRPr sz="1300" dirty="0"/>
          </a:p>
        </p:txBody>
      </p:sp>
      <p:sp>
        <p:nvSpPr>
          <p:cNvPr id="12" name="Google Shape;66;p13"/>
          <p:cNvSpPr/>
          <p:nvPr/>
        </p:nvSpPr>
        <p:spPr>
          <a:xfrm>
            <a:off x="2011133" y="348403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프로젝트 펀딩</a:t>
            </a:r>
            <a:endParaRPr sz="1300" dirty="0"/>
          </a:p>
        </p:txBody>
      </p:sp>
      <p:sp>
        <p:nvSpPr>
          <p:cNvPr id="13" name="Google Shape;67;p13"/>
          <p:cNvSpPr/>
          <p:nvPr/>
        </p:nvSpPr>
        <p:spPr>
          <a:xfrm>
            <a:off x="2011133" y="1129094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프로젝트 등</a:t>
            </a:r>
            <a:r>
              <a:rPr lang="ko-KR" altLang="en-US" sz="1300" dirty="0"/>
              <a:t>록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투자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en-US" altLang="ko-KR" sz="1300" dirty="0" smtClean="0"/>
              <a:t>)</a:t>
            </a:r>
            <a:endParaRPr sz="1300" dirty="0"/>
          </a:p>
        </p:txBody>
      </p:sp>
      <p:sp>
        <p:nvSpPr>
          <p:cNvPr id="14" name="Google Shape;68;p13"/>
          <p:cNvSpPr/>
          <p:nvPr/>
        </p:nvSpPr>
        <p:spPr>
          <a:xfrm>
            <a:off x="2011133" y="159575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투자 수익 분배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ko-KR" altLang="en-US" sz="1300" dirty="0" smtClean="0"/>
              <a:t> 제공</a:t>
            </a:r>
            <a:endParaRPr sz="1300" dirty="0"/>
          </a:p>
        </p:txBody>
      </p:sp>
      <p:sp>
        <p:nvSpPr>
          <p:cNvPr id="15" name="Google Shape;69;p13"/>
          <p:cNvSpPr/>
          <p:nvPr/>
        </p:nvSpPr>
        <p:spPr>
          <a:xfrm>
            <a:off x="2011133" y="3950697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>
                <a:solidFill>
                  <a:schemeClr val="dk1"/>
                </a:solidFill>
              </a:rPr>
              <a:t>프로젝트 신고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16" name="Google Shape;70;p13"/>
          <p:cNvSpPr/>
          <p:nvPr/>
        </p:nvSpPr>
        <p:spPr>
          <a:xfrm>
            <a:off x="2011133" y="488401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예치금 결제</a:t>
            </a:r>
            <a:endParaRPr sz="1300" dirty="0"/>
          </a:p>
        </p:txBody>
      </p:sp>
      <p:sp>
        <p:nvSpPr>
          <p:cNvPr id="18" name="Google Shape;73;p13"/>
          <p:cNvSpPr/>
          <p:nvPr/>
        </p:nvSpPr>
        <p:spPr>
          <a:xfrm>
            <a:off x="2011133" y="5817343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개인정보관리</a:t>
            </a:r>
            <a:endParaRPr sz="1300" dirty="0"/>
          </a:p>
        </p:txBody>
      </p:sp>
      <p:sp>
        <p:nvSpPr>
          <p:cNvPr id="19" name="Google Shape;74;p13"/>
          <p:cNvSpPr/>
          <p:nvPr/>
        </p:nvSpPr>
        <p:spPr>
          <a:xfrm>
            <a:off x="4853027" y="6393047"/>
            <a:ext cx="1336000" cy="3051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실시간 채팅</a:t>
            </a:r>
            <a:endParaRPr sz="1300" dirty="0"/>
          </a:p>
        </p:txBody>
      </p:sp>
      <p:sp>
        <p:nvSpPr>
          <p:cNvPr id="21" name="Google Shape;78;p13"/>
          <p:cNvSpPr/>
          <p:nvPr/>
        </p:nvSpPr>
        <p:spPr>
          <a:xfrm>
            <a:off x="2011133" y="4417358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/>
              <a:t>게시판 확인</a:t>
            </a:r>
            <a:endParaRPr lang="en-US" altLang="ko-KR" sz="1300" dirty="0"/>
          </a:p>
        </p:txBody>
      </p:sp>
      <p:pic>
        <p:nvPicPr>
          <p:cNvPr id="31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1461161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58;p13"/>
          <p:cNvSpPr txBox="1"/>
          <p:nvPr/>
        </p:nvSpPr>
        <p:spPr>
          <a:xfrm>
            <a:off x="276112" y="4209954"/>
            <a:ext cx="74435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서포터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cxnSp>
        <p:nvCxnSpPr>
          <p:cNvPr id="33" name="직선 화살표 연결선 32"/>
          <p:cNvCxnSpPr>
            <a:stCxn id="6" idx="3"/>
            <a:endCxn id="10" idx="1"/>
          </p:cNvCxnSpPr>
          <p:nvPr/>
        </p:nvCxnSpPr>
        <p:spPr>
          <a:xfrm flipV="1">
            <a:off x="845651" y="2745800"/>
            <a:ext cx="1165482" cy="126906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11" idx="1"/>
          </p:cNvCxnSpPr>
          <p:nvPr/>
        </p:nvCxnSpPr>
        <p:spPr>
          <a:xfrm flipV="1">
            <a:off x="845651" y="3212461"/>
            <a:ext cx="1165482" cy="802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6" idx="3"/>
            <a:endCxn id="12" idx="1"/>
          </p:cNvCxnSpPr>
          <p:nvPr/>
        </p:nvCxnSpPr>
        <p:spPr>
          <a:xfrm flipV="1">
            <a:off x="845651" y="3679121"/>
            <a:ext cx="1165482" cy="3357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6" idx="3"/>
            <a:endCxn id="15" idx="1"/>
          </p:cNvCxnSpPr>
          <p:nvPr/>
        </p:nvCxnSpPr>
        <p:spPr>
          <a:xfrm>
            <a:off x="845651" y="4014869"/>
            <a:ext cx="1165482" cy="1309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6" idx="3"/>
            <a:endCxn id="21" idx="1"/>
          </p:cNvCxnSpPr>
          <p:nvPr/>
        </p:nvCxnSpPr>
        <p:spPr>
          <a:xfrm>
            <a:off x="845651" y="4014869"/>
            <a:ext cx="1165482" cy="59757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3"/>
            <a:endCxn id="16" idx="1"/>
          </p:cNvCxnSpPr>
          <p:nvPr/>
        </p:nvCxnSpPr>
        <p:spPr>
          <a:xfrm>
            <a:off x="845651" y="4014869"/>
            <a:ext cx="1165482" cy="106423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3"/>
            <a:endCxn id="9" idx="1"/>
          </p:cNvCxnSpPr>
          <p:nvPr/>
        </p:nvCxnSpPr>
        <p:spPr>
          <a:xfrm>
            <a:off x="845651" y="4014869"/>
            <a:ext cx="1165482" cy="15308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6" idx="3"/>
            <a:endCxn id="18" idx="1"/>
          </p:cNvCxnSpPr>
          <p:nvPr/>
        </p:nvCxnSpPr>
        <p:spPr>
          <a:xfrm>
            <a:off x="845651" y="4014869"/>
            <a:ext cx="1165482" cy="19975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1" idx="3"/>
            <a:endCxn id="13" idx="1"/>
          </p:cNvCxnSpPr>
          <p:nvPr/>
        </p:nvCxnSpPr>
        <p:spPr>
          <a:xfrm flipV="1">
            <a:off x="845651" y="1324179"/>
            <a:ext cx="1165482" cy="4362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3"/>
            <a:endCxn id="14" idx="1"/>
          </p:cNvCxnSpPr>
          <p:nvPr/>
        </p:nvCxnSpPr>
        <p:spPr>
          <a:xfrm>
            <a:off x="845651" y="1760382"/>
            <a:ext cx="1165482" cy="358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68;p13"/>
          <p:cNvSpPr/>
          <p:nvPr/>
        </p:nvSpPr>
        <p:spPr>
          <a:xfrm>
            <a:off x="2011133" y="207323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프로젝트 의견 교환</a:t>
            </a:r>
            <a:endParaRPr sz="1300" dirty="0"/>
          </a:p>
        </p:txBody>
      </p:sp>
      <p:cxnSp>
        <p:nvCxnSpPr>
          <p:cNvPr id="50" name="직선 화살표 연결선 49"/>
          <p:cNvCxnSpPr>
            <a:stCxn id="6" idx="3"/>
            <a:endCxn id="49" idx="1"/>
          </p:cNvCxnSpPr>
          <p:nvPr/>
        </p:nvCxnSpPr>
        <p:spPr>
          <a:xfrm flipV="1">
            <a:off x="845651" y="2273730"/>
            <a:ext cx="1165482" cy="174113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1" idx="3"/>
            <a:endCxn id="49" idx="1"/>
          </p:cNvCxnSpPr>
          <p:nvPr/>
        </p:nvCxnSpPr>
        <p:spPr>
          <a:xfrm>
            <a:off x="845651" y="1760382"/>
            <a:ext cx="1165482" cy="5133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2" idx="3"/>
            <a:endCxn id="14" idx="3"/>
          </p:cNvCxnSpPr>
          <p:nvPr/>
        </p:nvCxnSpPr>
        <p:spPr>
          <a:xfrm flipV="1">
            <a:off x="4594333" y="1796249"/>
            <a:ext cx="12700" cy="1882872"/>
          </a:xfrm>
          <a:prstGeom prst="bentConnector3">
            <a:avLst>
              <a:gd name="adj1" fmla="val 436154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2" idx="2"/>
            <a:endCxn id="19" idx="1"/>
          </p:cNvCxnSpPr>
          <p:nvPr/>
        </p:nvCxnSpPr>
        <p:spPr>
          <a:xfrm rot="16200000" flipH="1">
            <a:off x="1842615" y="3535202"/>
            <a:ext cx="1816086" cy="420473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4594333" y="1324179"/>
            <a:ext cx="7503932" cy="5221436"/>
            <a:chOff x="4594333" y="1324179"/>
            <a:chExt cx="7503932" cy="5221436"/>
          </a:xfrm>
        </p:grpSpPr>
        <p:sp>
          <p:nvSpPr>
            <p:cNvPr id="17" name="Google Shape;71;p13"/>
            <p:cNvSpPr txBox="1"/>
            <p:nvPr/>
          </p:nvSpPr>
          <p:spPr>
            <a:xfrm>
              <a:off x="10762265" y="3636698"/>
              <a:ext cx="1336000" cy="275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" altLang="en-US" sz="1300" b="1"/>
                <a:t>관리자</a:t>
              </a:r>
              <a:endParaRPr sz="1300" b="1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594333" y="1324179"/>
              <a:ext cx="7189940" cy="5221436"/>
              <a:chOff x="4594333" y="1324179"/>
              <a:chExt cx="7189940" cy="5221436"/>
            </a:xfrm>
          </p:grpSpPr>
          <p:pic>
            <p:nvPicPr>
              <p:cNvPr id="8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76273" y="2499415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" name="Google Shape;101;p13"/>
              <p:cNvCxnSpPr>
                <a:stCxn id="8" idx="1"/>
                <a:endCxn id="22" idx="3"/>
              </p:cNvCxnSpPr>
              <p:nvPr/>
            </p:nvCxnSpPr>
            <p:spPr>
              <a:xfrm flipH="1" flipV="1">
                <a:off x="10020539" y="1855979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2" name="Google Shape;102;p13"/>
              <p:cNvSpPr/>
              <p:nvPr/>
            </p:nvSpPr>
            <p:spPr>
              <a:xfrm>
                <a:off x="8150939" y="163959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메인화면 관리</a:t>
                </a:r>
                <a:endParaRPr sz="1300" dirty="0"/>
              </a:p>
            </p:txBody>
          </p:sp>
          <p:sp>
            <p:nvSpPr>
              <p:cNvPr id="23" name="Google Shape;113;p13"/>
              <p:cNvSpPr/>
              <p:nvPr/>
            </p:nvSpPr>
            <p:spPr>
              <a:xfrm>
                <a:off x="8150939" y="3151790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24" name="Google Shape;98;p13"/>
              <p:cNvSpPr/>
              <p:nvPr/>
            </p:nvSpPr>
            <p:spPr>
              <a:xfrm>
                <a:off x="8150939" y="2353467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25" name="Google Shape;114;p13"/>
              <p:cNvSpPr/>
              <p:nvPr/>
            </p:nvSpPr>
            <p:spPr>
              <a:xfrm>
                <a:off x="8150939" y="3907888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26" name="Google Shape;116;p13"/>
              <p:cNvCxnSpPr>
                <a:stCxn id="8" idx="1"/>
                <a:endCxn id="23" idx="3"/>
              </p:cNvCxnSpPr>
              <p:nvPr/>
            </p:nvCxnSpPr>
            <p:spPr>
              <a:xfrm flipH="1">
                <a:off x="10020539" y="3097856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" name="Google Shape;117;p13"/>
              <p:cNvCxnSpPr>
                <a:stCxn id="8" idx="1"/>
                <a:endCxn id="25" idx="3"/>
              </p:cNvCxnSpPr>
              <p:nvPr/>
            </p:nvCxnSpPr>
            <p:spPr>
              <a:xfrm flipH="1">
                <a:off x="10020539" y="3097856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" name="Google Shape;118;p13"/>
              <p:cNvCxnSpPr>
                <a:stCxn id="8" idx="1"/>
                <a:endCxn id="24" idx="3"/>
              </p:cNvCxnSpPr>
              <p:nvPr/>
            </p:nvCxnSpPr>
            <p:spPr>
              <a:xfrm flipH="1" flipV="1">
                <a:off x="10020539" y="2569852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9" name="Google Shape;123;p13"/>
              <p:cNvSpPr/>
              <p:nvPr/>
            </p:nvSpPr>
            <p:spPr>
              <a:xfrm>
                <a:off x="8150939" y="530807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30" name="Google Shape;126;p13"/>
              <p:cNvCxnSpPr>
                <a:stCxn id="8" idx="1"/>
                <a:endCxn id="29" idx="3"/>
              </p:cNvCxnSpPr>
              <p:nvPr/>
            </p:nvCxnSpPr>
            <p:spPr>
              <a:xfrm flipH="1">
                <a:off x="10020539" y="3097856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" name="직선 화살표 연결선 42"/>
              <p:cNvCxnSpPr>
                <a:stCxn id="52" idx="1"/>
                <a:endCxn id="21" idx="3"/>
              </p:cNvCxnSpPr>
              <p:nvPr/>
            </p:nvCxnSpPr>
            <p:spPr>
              <a:xfrm flipH="1" flipV="1">
                <a:off x="4594333" y="4612443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24" idx="1"/>
                <a:endCxn id="14" idx="3"/>
              </p:cNvCxnSpPr>
              <p:nvPr/>
            </p:nvCxnSpPr>
            <p:spPr>
              <a:xfrm flipH="1" flipV="1">
                <a:off x="4594333" y="1796249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23" idx="1"/>
                <a:endCxn id="10" idx="3"/>
              </p:cNvCxnSpPr>
              <p:nvPr/>
            </p:nvCxnSpPr>
            <p:spPr>
              <a:xfrm flipH="1" flipV="1">
                <a:off x="4594333" y="2745800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23" idx="1"/>
                <a:endCxn id="11" idx="3"/>
              </p:cNvCxnSpPr>
              <p:nvPr/>
            </p:nvCxnSpPr>
            <p:spPr>
              <a:xfrm flipH="1" flipV="1">
                <a:off x="4594333" y="3212461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29" idx="1"/>
                <a:endCxn id="9" idx="3"/>
              </p:cNvCxnSpPr>
              <p:nvPr/>
            </p:nvCxnSpPr>
            <p:spPr>
              <a:xfrm flipH="1">
                <a:off x="4594333" y="5524464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/>
              <p:cNvCxnSpPr>
                <a:stCxn id="29" idx="1"/>
                <a:endCxn id="18" idx="3"/>
              </p:cNvCxnSpPr>
              <p:nvPr/>
            </p:nvCxnSpPr>
            <p:spPr>
              <a:xfrm flipH="1">
                <a:off x="4594333" y="5524464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Google Shape;114;p13"/>
              <p:cNvSpPr/>
              <p:nvPr/>
            </p:nvSpPr>
            <p:spPr>
              <a:xfrm>
                <a:off x="8150939" y="45804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53" name="직선 화살표 연결선 52"/>
              <p:cNvCxnSpPr>
                <a:stCxn id="23" idx="1"/>
                <a:endCxn id="13" idx="3"/>
              </p:cNvCxnSpPr>
              <p:nvPr/>
            </p:nvCxnSpPr>
            <p:spPr>
              <a:xfrm flipH="1" flipV="1">
                <a:off x="4594333" y="1324179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>
                <a:stCxn id="17" idx="2"/>
                <a:endCxn id="19" idx="3"/>
              </p:cNvCxnSpPr>
              <p:nvPr/>
            </p:nvCxnSpPr>
            <p:spPr>
              <a:xfrm rot="5400000">
                <a:off x="7493134" y="2608483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직선 화살표 연결선 56"/>
          <p:cNvCxnSpPr>
            <a:stCxn id="14" idx="1"/>
            <a:endCxn id="6" idx="0"/>
          </p:cNvCxnSpPr>
          <p:nvPr/>
        </p:nvCxnSpPr>
        <p:spPr>
          <a:xfrm flipH="1">
            <a:off x="668651" y="1796249"/>
            <a:ext cx="1342482" cy="1919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4594333" y="144099"/>
            <a:ext cx="6984952" cy="6434451"/>
            <a:chOff x="4671743" y="54854"/>
            <a:chExt cx="6984952" cy="643445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840" y="54854"/>
              <a:ext cx="2447925" cy="283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20" y="2875436"/>
              <a:ext cx="4676775" cy="18764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5321" y="4641455"/>
              <a:ext cx="2466975" cy="1847850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2" name="직선 화살표 연결선 61"/>
            <p:cNvCxnSpPr>
              <a:stCxn id="1026" idx="1"/>
            </p:cNvCxnSpPr>
            <p:nvPr/>
          </p:nvCxnSpPr>
          <p:spPr>
            <a:xfrm flipH="1" flipV="1">
              <a:off x="4685774" y="1234935"/>
              <a:ext cx="638066" cy="23914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1027" idx="1"/>
              <a:endCxn id="10" idx="3"/>
            </p:cNvCxnSpPr>
            <p:nvPr/>
          </p:nvCxnSpPr>
          <p:spPr>
            <a:xfrm flipH="1" flipV="1">
              <a:off x="4671743" y="2656555"/>
              <a:ext cx="2308177" cy="115709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1028" idx="1"/>
              <a:endCxn id="9" idx="3"/>
            </p:cNvCxnSpPr>
            <p:nvPr/>
          </p:nvCxnSpPr>
          <p:spPr>
            <a:xfrm flipH="1" flipV="1">
              <a:off x="4671743" y="5456519"/>
              <a:ext cx="853578" cy="1088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5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상담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err="1" smtClean="0"/>
              <a:t>메인화면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메인 화면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69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6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6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13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7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user_a_sh_chat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57954" y="129568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5757046" y="5661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786181" y="1471990"/>
            <a:ext cx="2775746" cy="4785935"/>
            <a:chOff x="2786181" y="1471990"/>
            <a:chExt cx="2775746" cy="4785935"/>
          </a:xfrm>
        </p:grpSpPr>
        <p:sp>
          <p:nvSpPr>
            <p:cNvPr id="3" name="직사각형 2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70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1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="" xmlns:a16="http://schemas.microsoft.com/office/drawing/2014/main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9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user_w_sh_main_3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회사정보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고객센터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앱다운로드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lang="ko-KR" altLang="en-US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스캔시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다운로드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투자위험 고지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1CF895EC-4CA6-4152-B89B-D57247AF3DCC}"/>
              </a:ext>
            </a:extLst>
          </p:cNvPr>
          <p:cNvGrpSpPr/>
          <p:nvPr/>
        </p:nvGrpSpPr>
        <p:grpSpPr>
          <a:xfrm>
            <a:off x="1271431" y="3048153"/>
            <a:ext cx="1780907" cy="1536646"/>
            <a:chOff x="1279669" y="2693732"/>
            <a:chExt cx="1780907" cy="1536646"/>
          </a:xfrm>
        </p:grpSpPr>
        <p:grpSp>
          <p:nvGrpSpPr>
            <p:cNvPr id="98" name="그룹 97">
              <a:extLst>
                <a:ext uri="{FF2B5EF4-FFF2-40B4-BE49-F238E27FC236}">
                  <a16:creationId xmlns="" xmlns:a16="http://schemas.microsoft.com/office/drawing/2014/main" id="{324579E0-3142-4FB3-BA76-6620FE1898E7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="" xmlns:a16="http://schemas.microsoft.com/office/drawing/2014/main" id="{6F7A6A4C-FC77-430A-B8F6-6B0590C6CD41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="" xmlns:a16="http://schemas.microsoft.com/office/drawing/2014/main" id="{52596166-8ACC-4581-9CD9-D6258C11DB36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="" xmlns:a16="http://schemas.microsoft.com/office/drawing/2014/main" id="{C4DB67EA-01B0-42C4-8288-B2C017929EBA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="" xmlns:a16="http://schemas.microsoft.com/office/drawing/2014/main" id="{833D6AF0-DA8D-4DB5-9AAE-E7CB20A33157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="" xmlns:a16="http://schemas.microsoft.com/office/drawing/2014/main" id="{B7FCA576-CF77-4CB9-AD25-76E5AFEC6DB3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D4FC93BE-2AD0-4C63-8B50-5DB9A52D5329}"/>
              </a:ext>
            </a:extLst>
          </p:cNvPr>
          <p:cNvGrpSpPr/>
          <p:nvPr/>
        </p:nvGrpSpPr>
        <p:grpSpPr>
          <a:xfrm>
            <a:off x="3278866" y="3048153"/>
            <a:ext cx="1771441" cy="1536646"/>
            <a:chOff x="1289135" y="2693732"/>
            <a:chExt cx="1771441" cy="1536646"/>
          </a:xfrm>
        </p:grpSpPr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3792232A-9A16-4AF4-BC51-42F275557B4E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62E392C7-7617-46DF-A821-C75943DA00AB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="" xmlns:a16="http://schemas.microsoft.com/office/drawing/2014/main" id="{BC0A06C1-CE67-415A-B37B-74D7322B4F12}"/>
              </a:ext>
            </a:extLst>
          </p:cNvPr>
          <p:cNvGrpSpPr/>
          <p:nvPr/>
        </p:nvGrpSpPr>
        <p:grpSpPr>
          <a:xfrm>
            <a:off x="5218252" y="3048153"/>
            <a:ext cx="1771441" cy="1536646"/>
            <a:chOff x="1289135" y="2693732"/>
            <a:chExt cx="1771441" cy="1536646"/>
          </a:xfrm>
        </p:grpSpPr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F4147114-6A0B-4928-AAC1-CD08B4CF4064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70B2FBF0-8250-4DE5-A887-B582B056F8BC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="" xmlns:a16="http://schemas.microsoft.com/office/drawing/2014/main" id="{7080A62B-4D8E-4B18-8711-1F424C0CAFE5}"/>
              </a:ext>
            </a:extLst>
          </p:cNvPr>
          <p:cNvGrpSpPr/>
          <p:nvPr/>
        </p:nvGrpSpPr>
        <p:grpSpPr>
          <a:xfrm>
            <a:off x="3284300" y="3056034"/>
            <a:ext cx="1780907" cy="872780"/>
            <a:chOff x="1279669" y="2701613"/>
            <a:chExt cx="1780907" cy="872780"/>
          </a:xfrm>
        </p:grpSpPr>
        <p:cxnSp>
          <p:nvCxnSpPr>
            <p:cNvPr id="111" name="직선 연결선 110">
              <a:extLst>
                <a:ext uri="{FF2B5EF4-FFF2-40B4-BE49-F238E27FC236}">
                  <a16:creationId xmlns="" xmlns:a16="http://schemas.microsoft.com/office/drawing/2014/main" id="{91C05B51-07C0-4CBB-A1F1-72B73F556FFC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="" xmlns:a16="http://schemas.microsoft.com/office/drawing/2014/main" id="{C3CDA679-5C4A-413C-B62D-3A69028B3D14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6D19EADA-B035-420B-96C1-9EF8F33EC6D5}"/>
              </a:ext>
            </a:extLst>
          </p:cNvPr>
          <p:cNvSpPr/>
          <p:nvPr/>
        </p:nvSpPr>
        <p:spPr>
          <a:xfrm>
            <a:off x="1192466" y="269730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다가올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</a:t>
            </a:r>
            <a:r>
              <a:rPr lang="ko-KR" altLang="en-US" sz="1000" b="1" dirty="0" err="1" smtClean="0"/>
              <a:t>미리보기</a:t>
            </a:r>
            <a:endParaRPr lang="en-US" altLang="ko-KR" sz="100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24529BFF-1720-4D93-A225-75C98B4F3B80}"/>
              </a:ext>
            </a:extLst>
          </p:cNvPr>
          <p:cNvGrpSpPr/>
          <p:nvPr/>
        </p:nvGrpSpPr>
        <p:grpSpPr>
          <a:xfrm>
            <a:off x="5218252" y="3050692"/>
            <a:ext cx="1780907" cy="872780"/>
            <a:chOff x="1279669" y="2701613"/>
            <a:chExt cx="1780907" cy="872780"/>
          </a:xfrm>
        </p:grpSpPr>
        <p:cxnSp>
          <p:nvCxnSpPr>
            <p:cNvPr id="116" name="직선 연결선 115">
              <a:extLst>
                <a:ext uri="{FF2B5EF4-FFF2-40B4-BE49-F238E27FC236}">
                  <a16:creationId xmlns="" xmlns:a16="http://schemas.microsoft.com/office/drawing/2014/main" id="{03516341-6A1F-4D1E-9B5D-950B0D88F904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="" xmlns:a16="http://schemas.microsoft.com/office/drawing/2014/main" id="{A00426B0-A791-4143-8821-D449618EE0DE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이등변 삼각형 59"/>
          <p:cNvSpPr/>
          <p:nvPr/>
        </p:nvSpPr>
        <p:spPr>
          <a:xfrm rot="5400000">
            <a:off x="7199242" y="387557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 rot="16200000" flipH="1">
            <a:off x="904802" y="3848263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00" y="1289960"/>
            <a:ext cx="6644647" cy="1137523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167479" y="5381613"/>
          <a:ext cx="8022675" cy="1240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2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160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투자위험고지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비상장기업 투자는 원금 손실의 가능성이 크니 </a:t>
                      </a:r>
                      <a:r>
                        <a:rPr lang="ko-KR" altLang="en-US" sz="700" u="sng" dirty="0" smtClean="0">
                          <a:solidFill>
                            <a:schemeClr val="bg1"/>
                          </a:solidFill>
                        </a:rPr>
                        <a:t>투자 위험 안내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꼭 확인하세요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ko-KR" altLang="en-US" sz="7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딩</a:t>
                      </a:r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크라우드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펀딩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플랫폼을 제공하는 중개자로 자금을 모집하는 당사자가 아니며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투자손실의 위험을 보전하거나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보상품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제공을 보장해 드리지 못합니다</a:t>
                      </a:r>
                      <a:endParaRPr lang="ko-KR" alt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31720" y="5460990"/>
          <a:ext cx="19601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3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Fun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</a:rPr>
                        <a:t>딩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 ㈜ 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4258696" y="5428788"/>
          <a:ext cx="1215339" cy="47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5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en-US" altLang="ko-KR" sz="600" baseline="0" dirty="0" smtClean="0">
                          <a:solidFill>
                            <a:schemeClr val="tx1"/>
                          </a:solidFill>
                        </a:rPr>
                        <a:t> : ezen2@gmail.com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59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고객센터 </a:t>
                      </a:r>
                      <a:r>
                        <a:rPr lang="en-US" altLang="ko-KR" sz="700" dirty="0" smtClean="0"/>
                        <a:t>: 0000-0000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728997" y="5460990"/>
            <a:ext cx="1283303" cy="704330"/>
            <a:chOff x="5714630" y="5510356"/>
            <a:chExt cx="1283303" cy="7043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824" y="5510356"/>
              <a:ext cx="497206" cy="49720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0727" y="5510356"/>
              <a:ext cx="497206" cy="49720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714630" y="6014631"/>
              <a:ext cx="72327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err="1" smtClean="0"/>
                <a:t>안드로이드앱</a:t>
              </a:r>
              <a:endParaRPr lang="ko-KR" altLang="en-US" sz="7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525551" y="6014631"/>
              <a:ext cx="44755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 smtClean="0"/>
                <a:t>IOS </a:t>
              </a:r>
              <a:r>
                <a:rPr lang="ko-KR" altLang="en-US" sz="700" dirty="0" err="1" smtClean="0"/>
                <a:t>앱</a:t>
              </a:r>
              <a:endParaRPr lang="ko-KR" altLang="en-US" sz="7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833445" y="52870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810738" y="51020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872559" y="592680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06" y="5407003"/>
            <a:ext cx="726436" cy="72643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37193" y="4763857"/>
            <a:ext cx="541818" cy="477983"/>
            <a:chOff x="7563211" y="5982547"/>
            <a:chExt cx="541818" cy="477983"/>
          </a:xfrm>
        </p:grpSpPr>
        <p:sp>
          <p:nvSpPr>
            <p:cNvPr id="47" name="타원 4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형 설명선 4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3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user_w_sh_main_chat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871168" y="1683553"/>
            <a:ext cx="1216890" cy="273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DC7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rgbClr val="DC7F0D"/>
                </a:solidFill>
              </a:rPr>
              <a:t>펀딩오픈신청하기</a:t>
            </a:r>
            <a:endParaRPr lang="ko-KR" altLang="en-US" sz="1000" b="1" dirty="0">
              <a:solidFill>
                <a:srgbClr val="DC7F0D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4736065" y="1650974"/>
            <a:ext cx="2775746" cy="4785935"/>
            <a:chOff x="2786181" y="1471990"/>
            <a:chExt cx="2775746" cy="4785935"/>
          </a:xfrm>
          <a:solidFill>
            <a:schemeClr val="bg1"/>
          </a:solidFill>
        </p:grpSpPr>
        <p:sp>
          <p:nvSpPr>
            <p:cNvPr id="101" name="직사각형 100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06" name="직사각형 105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14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grpFill/>
            <a:ln w="1270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45285" y="1646582"/>
            <a:ext cx="2775746" cy="4785935"/>
            <a:chOff x="2786181" y="1471990"/>
            <a:chExt cx="2775746" cy="4785935"/>
          </a:xfrm>
        </p:grpSpPr>
        <p:sp>
          <p:nvSpPr>
            <p:cNvPr id="86" name="직사각형 85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91" name="직사각형 9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99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5972588" y="5141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2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758825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243013"/>
            <a:ext cx="1180147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2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30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18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8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8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팝업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12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262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가입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이벤트 팝업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돌림판 경품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친구 추천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공지사항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786784"/>
            <a:ext cx="25827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팝업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858127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61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="" xmlns:a16="http://schemas.microsoft.com/office/drawing/2014/main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="" xmlns:a16="http://schemas.microsoft.com/office/drawing/2014/main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="" xmlns:a16="http://schemas.microsoft.com/office/drawing/2014/main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="" xmlns:a16="http://schemas.microsoft.com/office/drawing/2014/main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="" xmlns:a16="http://schemas.microsoft.com/office/drawing/2014/main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="" xmlns:a16="http://schemas.microsoft.com/office/drawing/2014/main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0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0690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476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14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admin_w_sh_umain_security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투자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24" y="2281286"/>
            <a:ext cx="585051" cy="270586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153" y="2308003"/>
            <a:ext cx="799137" cy="23783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025" y="2301468"/>
            <a:ext cx="501857" cy="254565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2" name="Google Shape;173;g7c553259d1_0_81"/>
          <p:cNvSpPr/>
          <p:nvPr/>
        </p:nvSpPr>
        <p:spPr>
          <a:xfrm>
            <a:off x="6794409" y="1837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1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406553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2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14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admin_w_sh_umain_reward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err="1" smtClean="0"/>
              <a:t>리워드</a:t>
            </a:r>
            <a:r>
              <a:rPr lang="ko-KR" altLang="en-US" sz="1500" b="1" dirty="0" smtClean="0"/>
              <a:t>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334" y="2270762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463" y="2297479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7335" y="2290944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45759" y="18367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26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admin_w_sh_usermain_new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0030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새로운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559" y="2253978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688" y="2280695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560" y="2274160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73650" y="181855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29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admin_w_sh_chat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" y="1684243"/>
            <a:ext cx="8120142" cy="451351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5" name="Google Shape;169;g7c553259d1_0_81"/>
          <p:cNvGraphicFramePr/>
          <p:nvPr>
            <p:extLst/>
          </p:nvPr>
        </p:nvGraphicFramePr>
        <p:xfrm>
          <a:off x="8484519" y="1684243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이형준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등록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투자 </a:t>
            </a:r>
            <a:r>
              <a:rPr lang="ko-KR" altLang="en-US" dirty="0" err="1" smtClean="0"/>
              <a:t>펀딩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등록 프로젝트 수정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등록 신청 프로젝트 검토 및 승인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카테고리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0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25"/>
            <a:ext cx="11811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7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0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44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0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8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4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7" y="1477534"/>
            <a:ext cx="11862486" cy="414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4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3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6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2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5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120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1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9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88" y="1028830"/>
            <a:ext cx="10404389" cy="57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00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2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0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4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7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3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9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6" y="1520570"/>
            <a:ext cx="3752702" cy="4932766"/>
            <a:chOff x="2840034" y="1520570"/>
            <a:chExt cx="3049070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9523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입금 받으실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8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10385</Words>
  <Application>Microsoft Office PowerPoint</Application>
  <PresentationFormat>사용자 지정</PresentationFormat>
  <Paragraphs>4438</Paragraphs>
  <Slides>157</Slides>
  <Notes>122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58" baseType="lpstr">
      <vt:lpstr>Office 테마</vt:lpstr>
      <vt:lpstr>CROWD FUNDING</vt:lpstr>
      <vt:lpstr>순서</vt:lpstr>
      <vt:lpstr>1. 주제 선정 이유</vt:lpstr>
      <vt:lpstr>1. 주제 선정 이유</vt:lpstr>
      <vt:lpstr>2. 기능 흐름도</vt:lpstr>
      <vt:lpstr>3. 요구 사항 분석</vt:lpstr>
      <vt:lpstr>3. 요구 사항 분석</vt:lpstr>
      <vt:lpstr>3. 요구 사항 분석</vt:lpstr>
      <vt:lpstr>3. 요구 사항 분석</vt:lpstr>
      <vt:lpstr>3. 요구 사항 분석</vt:lpstr>
      <vt:lpstr>4. 주요 기능 소개</vt:lpstr>
      <vt:lpstr>5. 주요 기능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creator>현태찌잉</dc:creator>
  <cp:lastModifiedBy>507-06</cp:lastModifiedBy>
  <cp:revision>42</cp:revision>
  <dcterms:created xsi:type="dcterms:W3CDTF">2020-02-04T14:16:01Z</dcterms:created>
  <dcterms:modified xsi:type="dcterms:W3CDTF">2020-02-07T00:32:21Z</dcterms:modified>
</cp:coreProperties>
</file>